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302" r:id="rId2"/>
    <p:sldId id="303" r:id="rId3"/>
    <p:sldId id="304" r:id="rId4"/>
    <p:sldId id="326" r:id="rId5"/>
    <p:sldId id="327" r:id="rId6"/>
    <p:sldId id="269" r:id="rId7"/>
    <p:sldId id="318" r:id="rId8"/>
    <p:sldId id="319" r:id="rId9"/>
    <p:sldId id="328" r:id="rId10"/>
    <p:sldId id="325" r:id="rId11"/>
  </p:sldIdLst>
  <p:sldSz cx="12192000" cy="6858000"/>
  <p:notesSz cx="6858000" cy="9144000"/>
  <p:embeddedFontLst>
    <p:embeddedFont>
      <p:font typeface="경기천년제목 Light" panose="020204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8E8"/>
    <a:srgbClr val="CB453E"/>
    <a:srgbClr val="DA2623"/>
    <a:srgbClr val="FC9E7F"/>
    <a:srgbClr val="FA6748"/>
    <a:srgbClr val="FDD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6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3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6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0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6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31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07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4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7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5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5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3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9" name="slide14" descr="EW등급비율">
            <a:extLst>
              <a:ext uri="{FF2B5EF4-FFF2-40B4-BE49-F238E27FC236}">
                <a16:creationId xmlns:a16="http://schemas.microsoft.com/office/drawing/2014/main" id="{F32EE237-D3A3-44EA-B72A-229C588F3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3" r="21179" b="29462"/>
          <a:stretch/>
        </p:blipFill>
        <p:spPr>
          <a:xfrm>
            <a:off x="328568" y="1974940"/>
            <a:ext cx="5090201" cy="303686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797561" y="2178903"/>
            <a:ext cx="48572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지역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분포를 확인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전년대비 증가율을 구하여 등급의 추세 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상황과 변화율을 비교하는데 사용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930222-3CAA-4DD9-B8D1-6CFF5165FCB9}"/>
              </a:ext>
            </a:extLst>
          </p:cNvPr>
          <p:cNvSpPr txBox="1"/>
          <p:nvPr/>
        </p:nvSpPr>
        <p:spPr>
          <a:xfrm>
            <a:off x="6757955" y="4758596"/>
            <a:ext cx="4976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 대비 증가율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올해 비율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전년도 비율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DE70F97-8BD1-4947-981C-03733E31AB57}"/>
              </a:ext>
            </a:extLst>
          </p:cNvPr>
          <p:cNvGrpSpPr/>
          <p:nvPr/>
        </p:nvGrpSpPr>
        <p:grpSpPr>
          <a:xfrm>
            <a:off x="8423783" y="4463555"/>
            <a:ext cx="2297284" cy="1200329"/>
            <a:chOff x="8058578" y="1732898"/>
            <a:chExt cx="2297284" cy="1200329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B9D1DB-8DA4-40F7-A2EF-286C1DE0EDE4}"/>
                </a:ext>
              </a:extLst>
            </p:cNvPr>
            <p:cNvCxnSpPr/>
            <p:nvPr/>
          </p:nvCxnSpPr>
          <p:spPr>
            <a:xfrm>
              <a:off x="8058578" y="2179271"/>
              <a:ext cx="22972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C730242-528D-4201-B47B-8124404E8DEF}"/>
                </a:ext>
              </a:extLst>
            </p:cNvPr>
            <p:cNvSpPr txBox="1"/>
            <p:nvPr/>
          </p:nvSpPr>
          <p:spPr>
            <a:xfrm>
              <a:off x="8102590" y="1732898"/>
              <a:ext cx="19303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해당 등급의 기업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전체 기업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74D7BF3-6C1E-450B-AB6A-2824D7068027}"/>
              </a:ext>
            </a:extLst>
          </p:cNvPr>
          <p:cNvSpPr txBox="1"/>
          <p:nvPr/>
        </p:nvSpPr>
        <p:spPr>
          <a:xfrm>
            <a:off x="7158261" y="477211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 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1CE79D-96F7-4B73-90C2-C0919F0F48BF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6E96F-6873-4243-8B09-CE964B727D2D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9768E59-8DB3-44D1-9FB7-254FB597DDE6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BDF2F6E-81FB-4FC9-81F6-CAB844AE9B9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돋보기 단색으로 채워진">
                <a:extLst>
                  <a:ext uri="{FF2B5EF4-FFF2-40B4-BE49-F238E27FC236}">
                    <a16:creationId xmlns:a16="http://schemas.microsoft.com/office/drawing/2014/main" id="{028B9F4F-7E72-4CEB-9A31-6058CE24D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3FB1FD-5165-4713-BFF6-359612886F84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16B9B-EA65-4D99-81FC-925360AE98F3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비율과 전년대비 증가율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69CF9-189D-4A22-943B-181DC42F23DB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259210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대시보드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3AFAFB-8906-43C5-837A-7DE62293B94F}"/>
              </a:ext>
            </a:extLst>
          </p:cNvPr>
          <p:cNvSpPr/>
          <p:nvPr/>
        </p:nvSpPr>
        <p:spPr>
          <a:xfrm>
            <a:off x="9659566" y="513933"/>
            <a:ext cx="205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시연영상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2" name="화면 녹화 11">
            <a:hlinkClick r:id="" action="ppaction://media"/>
            <a:extLst>
              <a:ext uri="{FF2B5EF4-FFF2-40B4-BE49-F238E27FC236}">
                <a16:creationId xmlns:a16="http://schemas.microsoft.com/office/drawing/2014/main" id="{2C4BE572-D6CB-4BBF-AE61-5EA3F8CAF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599" y="1110261"/>
            <a:ext cx="10568665" cy="52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3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7"/>
    </mc:Choice>
    <mc:Fallback xmlns="">
      <p:transition spd="slow" advTm="7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8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545927" y="2478100"/>
            <a:ext cx="584054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등급별 시간에 따른 변화를 시각화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관심 등급이 낮아짐에 따른 관찰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증가처럼 연도별          정책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현황 등에 따라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등급의 수치 변화 확인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관찰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폐업과 같은 위험 수치의 변화에 따라             지역의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위험도를 구할 수 있음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73414E-9725-4C77-84B1-E0511567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9" y="1858669"/>
            <a:ext cx="4904914" cy="40906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EA7781-F9AB-43CA-B377-5E0DA4F0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41" y="6002187"/>
            <a:ext cx="4046980" cy="1969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 추이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3973082" y="616485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301043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614207" y="2208641"/>
            <a:ext cx="4867641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구체적인 각 연도별 월별 변화를 확인가능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전국적으로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8~9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폐업 기업이 크게 높아짐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1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부가가치세 확정 신고 기간 이후 폐업신고로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폐업 기업이 증가한다고 유추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월별 변화의 특이점을 찾아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변화의 이유 확인 가능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346E5-52F6-4D06-B4D2-105A1EA29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60" y="1887699"/>
            <a:ext cx="5352385" cy="33688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16C3EB-3541-44D8-963B-EBB1DFACE0F5}"/>
              </a:ext>
            </a:extLst>
          </p:cNvPr>
          <p:cNvSpPr txBox="1"/>
          <p:nvPr/>
        </p:nvSpPr>
        <p:spPr>
          <a:xfrm>
            <a:off x="2598117" y="1779027"/>
            <a:ext cx="131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관찰 </a:t>
            </a:r>
            <a:r>
              <a:rPr lang="en-US" altLang="ko-KR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1A2B86-D132-4A50-9AE9-D9F31EEB1828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6F4C96-AFAE-4341-92D3-56722FFB200C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07DD76-32C8-4116-A755-FAD33E10FE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E566943-1AA4-413B-A1A4-D34B73823D5F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12D83D42-6B9E-4B42-9BDE-1EC031439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134D82-ECFB-46B5-8479-0649A50C7945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월별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 추이 시각화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930AD-F835-46EE-9A12-A3381C7257C9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D3BA3F-D024-445E-AECF-44F5A99530FC}"/>
              </a:ext>
            </a:extLst>
          </p:cNvPr>
          <p:cNvSpPr/>
          <p:nvPr/>
        </p:nvSpPr>
        <p:spPr>
          <a:xfrm>
            <a:off x="273789" y="1264476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57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545927" y="3054599"/>
            <a:ext cx="584054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전국단위 업종별 부도율 계산 후 상위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업종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 위험 업종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전체적인 산업 트렌드와 맞지 않는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업종을 알 수 있음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가구 내 고용활동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지역의 업종별 부도율과 비교하는 지표로 사용 시 지역</a:t>
            </a:r>
            <a:b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위험업종을 확인 가능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전국 업종별 부도율 시각화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4278320" y="6134096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70238E-5312-4073-9C00-F291805A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80" y="2042819"/>
            <a:ext cx="5467350" cy="369810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F5AE0E-2323-49A1-AFE5-9A9528AB37AE}"/>
              </a:ext>
            </a:extLst>
          </p:cNvPr>
          <p:cNvGrpSpPr/>
          <p:nvPr/>
        </p:nvGrpSpPr>
        <p:grpSpPr>
          <a:xfrm>
            <a:off x="6850125" y="2190902"/>
            <a:ext cx="4662850" cy="764953"/>
            <a:chOff x="6927949" y="2288180"/>
            <a:chExt cx="4662850" cy="76495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05A5C1-28B2-41A5-A8AC-A385EAEA5443}"/>
                </a:ext>
              </a:extLst>
            </p:cNvPr>
            <p:cNvSpPr txBox="1"/>
            <p:nvPr/>
          </p:nvSpPr>
          <p:spPr>
            <a:xfrm>
              <a:off x="7800979" y="2406801"/>
              <a:ext cx="3789820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관심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*0.15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+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1*0.2 +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2*0.3 +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3*0.9 +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*1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                지역 전체 기업 수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–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휴업 기업 수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1346E6-C10B-41C8-972D-E57D7CA1519D}"/>
                </a:ext>
              </a:extLst>
            </p:cNvPr>
            <p:cNvSpPr txBox="1"/>
            <p:nvPr/>
          </p:nvSpPr>
          <p:spPr>
            <a:xfrm>
              <a:off x="6927949" y="2288180"/>
              <a:ext cx="769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부도율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2BA1F89-8A82-4483-BEFA-A3D323946A5F}"/>
                </a:ext>
              </a:extLst>
            </p:cNvPr>
            <p:cNvCxnSpPr>
              <a:stCxn id="28" idx="1"/>
              <a:endCxn id="28" idx="3"/>
            </p:cNvCxnSpPr>
            <p:nvPr/>
          </p:nvCxnSpPr>
          <p:spPr>
            <a:xfrm>
              <a:off x="7800979" y="2729967"/>
              <a:ext cx="37898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67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545927" y="2478100"/>
            <a:ext cx="584054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지역의 업종별 부도율 계산 후 상위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업종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지역단위의 데이터로 지역 특징 및 산업에 따른 위험도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높은 업종을 파악 가능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업종별 부도율과 비교하여 전국과 특정 지역의 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 위험도의 차이를 확인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업종별 부도율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3973082" y="616485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E5BF49-969F-42F7-BDF1-A3C2761C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1" y="2048721"/>
            <a:ext cx="5238750" cy="36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1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8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12652" y="3571206"/>
            <a:ext cx="1911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55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69" y="1029589"/>
            <a:ext cx="9367113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735579" y="980096"/>
            <a:ext cx="1189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MAIN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8EAC2B-ED02-45AC-A73C-AE251F80A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68" y="1127638"/>
            <a:ext cx="9195784" cy="50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70" y="1029589"/>
            <a:ext cx="9291182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669591" y="980096"/>
            <a:ext cx="1456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LOCAL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EB037-EF12-4AA1-BA2F-396B5F88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89" y="1078972"/>
            <a:ext cx="9177781" cy="51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9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70" y="1029589"/>
            <a:ext cx="9291182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669591" y="980096"/>
            <a:ext cx="1456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LOCAL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26E84D-40BF-49DC-B138-096B0B29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10" y="1073072"/>
            <a:ext cx="9170290" cy="51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1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365</Words>
  <Application>Microsoft Office PowerPoint</Application>
  <PresentationFormat>와이드스크린</PresentationFormat>
  <Paragraphs>77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경기천년제목 Light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12930</cp:lastModifiedBy>
  <cp:revision>93</cp:revision>
  <dcterms:created xsi:type="dcterms:W3CDTF">2017-10-22T03:07:55Z</dcterms:created>
  <dcterms:modified xsi:type="dcterms:W3CDTF">2021-11-30T08:58:52Z</dcterms:modified>
</cp:coreProperties>
</file>